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sldIdLst>
    <p:sldId id="256" r:id="rId6"/>
    <p:sldId id="257" r:id="rId7"/>
    <p:sldId id="268" r:id="rId8"/>
    <p:sldId id="278" r:id="rId9"/>
    <p:sldId id="260" r:id="rId10"/>
    <p:sldId id="262" r:id="rId11"/>
    <p:sldId id="263" r:id="rId12"/>
    <p:sldId id="264" r:id="rId13"/>
    <p:sldId id="265" r:id="rId14"/>
    <p:sldId id="266" r:id="rId15"/>
    <p:sldId id="277" r:id="rId16"/>
    <p:sldId id="272" r:id="rId17"/>
    <p:sldId id="273" r:id="rId18"/>
    <p:sldId id="274" r:id="rId19"/>
    <p:sldId id="275" r:id="rId20"/>
    <p:sldId id="276" r:id="rId21"/>
    <p:sldId id="27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253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253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253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254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254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4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5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5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6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56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256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7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7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2257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C260C2-21AA-4035-BF65-0930DE7BE9F8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5478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10FF-C5BA-4533-B5B9-05AC5914000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9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0A41F-8290-479A-BE3E-80DADD07B786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88425B-8568-4267-9ADF-58A4A8DDCE32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65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253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253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253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254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254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4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5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5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6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56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256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7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7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2257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C260C2-21AA-4035-BF65-0930DE7BE9F8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625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DDA9-4592-476D-81C7-8C6474020B90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2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99A10-9DC0-4585-8BB7-BEB26E9C856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7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36D2-8FA2-49DD-A800-39D63190C5A3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51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62745-F644-4C24-AE5F-8FDBDE23DE3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55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9A591-B898-4F8F-A855-EDBCC1C24C6B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35860-3920-4B9D-8E00-25D30C889D8A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1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DDA9-4592-476D-81C7-8C6474020B90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79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15AE8-C5F8-49F0-B268-2460E5E3F52E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71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7BB6-F67B-4259-B19A-94852D787D70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79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10FF-C5BA-4533-B5B9-05AC5914000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5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0A41F-8290-479A-BE3E-80DADD07B786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53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88425B-8568-4267-9ADF-58A4A8DDCE32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6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253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253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253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254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254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4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5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5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6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56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256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7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7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2257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C260C2-21AA-4035-BF65-0930DE7BE9F8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55005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DDA9-4592-476D-81C7-8C6474020B90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3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99A10-9DC0-4585-8BB7-BEB26E9C856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13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36D2-8FA2-49DD-A800-39D63190C5A3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0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62745-F644-4C24-AE5F-8FDBDE23DE3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7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99A10-9DC0-4585-8BB7-BEB26E9C856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38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9A591-B898-4F8F-A855-EDBCC1C24C6B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16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35860-3920-4B9D-8E00-25D30C889D8A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07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15AE8-C5F8-49F0-B268-2460E5E3F52E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89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7BB6-F67B-4259-B19A-94852D787D70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6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10FF-C5BA-4533-B5B9-05AC5914000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16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0A41F-8290-479A-BE3E-80DADD07B786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38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88425B-8568-4267-9ADF-58A4A8DDCE32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253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253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253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254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254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4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5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5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6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56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256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7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7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2257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C260C2-21AA-4035-BF65-0930DE7BE9F8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8107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DDA9-4592-476D-81C7-8C6474020B90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09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99A10-9DC0-4585-8BB7-BEB26E9C856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0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36D2-8FA2-49DD-A800-39D63190C5A3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59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36D2-8FA2-49DD-A800-39D63190C5A3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42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62745-F644-4C24-AE5F-8FDBDE23DE3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2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9A591-B898-4F8F-A855-EDBCC1C24C6B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8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35860-3920-4B9D-8E00-25D30C889D8A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76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15AE8-C5F8-49F0-B268-2460E5E3F52E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89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7BB6-F67B-4259-B19A-94852D787D70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31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10FF-C5BA-4533-B5B9-05AC5914000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15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0A41F-8290-479A-BE3E-80DADD07B786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06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88425B-8568-4267-9ADF-58A4A8DDCE32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60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253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253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253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4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254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254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4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5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5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5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256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56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256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256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6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7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257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2257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C260C2-21AA-4035-BF65-0930DE7BE9F8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935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62745-F644-4C24-AE5F-8FDBDE23DE3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21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DDA9-4592-476D-81C7-8C6474020B90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60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99A10-9DC0-4585-8BB7-BEB26E9C856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00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36D2-8FA2-49DD-A800-39D63190C5A3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8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62745-F644-4C24-AE5F-8FDBDE23DE3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52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9A591-B898-4F8F-A855-EDBCC1C24C6B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0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35860-3920-4B9D-8E00-25D30C889D8A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04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15AE8-C5F8-49F0-B268-2460E5E3F52E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53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7BB6-F67B-4259-B19A-94852D787D70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30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10FF-C5BA-4533-B5B9-05AC59140004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71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0A41F-8290-479A-BE3E-80DADD07B786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3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9A591-B898-4F8F-A855-EDBCC1C24C6B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68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88425B-8568-4267-9ADF-58A4A8DDCE32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4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35860-3920-4B9D-8E00-25D30C889D8A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1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15AE8-C5F8-49F0-B268-2460E5E3F52E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7BB6-F67B-4259-B19A-94852D787D70}" type="slidenum">
              <a:rPr lang="ru-RU">
                <a:solidFill>
                  <a:srgbClr val="006699"/>
                </a:solidFill>
              </a:rPr>
              <a:pPr/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6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150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15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2151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2152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152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152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15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153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15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15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215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15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4B099E-E3C1-4BA6-AC2F-12F971EAFFA4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150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15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2151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2152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152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152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15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153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15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15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215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15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4B099E-E3C1-4BA6-AC2F-12F971EAFFA4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1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150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15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2151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2152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152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152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15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153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15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15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215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15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4B099E-E3C1-4BA6-AC2F-12F971EAFFA4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150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15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2151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2152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152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152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15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153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15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15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215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15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4B099E-E3C1-4BA6-AC2F-12F971EAFFA4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5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150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15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2151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2152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152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152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15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2153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15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  <p:sp>
            <p:nvSpPr>
              <p:cNvPr id="215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215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6699"/>
                </a:solidFill>
              </a:endParaRPr>
            </a:p>
          </p:txBody>
        </p:sp>
      </p:grpSp>
      <p:sp>
        <p:nvSpPr>
          <p:cNvPr id="215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6699"/>
              </a:solidFill>
            </a:endParaRPr>
          </a:p>
        </p:txBody>
      </p:sp>
      <p:sp>
        <p:nvSpPr>
          <p:cNvPr id="215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4B099E-E3C1-4BA6-AC2F-12F971EAFFA4}" type="slidenum">
              <a:rPr 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Развитие художественно-творческих способностей дошкольников в театрализованной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Дроздова Е.И.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Дроздова Л.В.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МБДОУ «Ключевской детский сад»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Комплекс взаимосвязанных задач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335613"/>
              </p:ext>
            </p:extLst>
          </p:nvPr>
        </p:nvGraphicFramePr>
        <p:xfrm>
          <a:off x="467544" y="836713"/>
          <a:ext cx="8230422" cy="5904656"/>
        </p:xfrm>
        <a:graphic>
          <a:graphicData uri="http://schemas.openxmlformats.org/drawingml/2006/table">
            <a:tbl>
              <a:tblPr firstRow="1" firstCol="1" bandRow="1"/>
              <a:tblGrid>
                <a:gridCol w="1757865"/>
                <a:gridCol w="1725087"/>
                <a:gridCol w="1630021"/>
                <a:gridCol w="2187295"/>
                <a:gridCol w="930154"/>
              </a:tblGrid>
              <a:tr h="6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solidFill>
                            <a:srgbClr val="6666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^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Познавательное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77" marR="29877" marT="32413" marB="32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77" marR="29877" marT="32413" marB="32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77" marR="29877" marT="32413" marB="32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Эстетическое развитие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77" marR="29877" marT="32413" marB="32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движений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77" marR="29877" marT="32413" marB="32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развитие разносторонних представлений о действительности (разные виды театра, профессии людей, создающих спектакль);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наблюдение за явлениями природы, поведением животных (для передачи символическими средствами в игре–драматизации);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обеспечение взаимосвязи конструирования с театрализованной игрой для развития динамических пространственных представлений;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развитие памяти, обучение умению планировать свои действия для достижения результата.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77" marR="29877" marT="32413" marB="32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формирование положительных взаимоотношений между детьми в процессе совместной деятельности;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воспитание культуры познания взрослых и детей (эмоциональные состояния, личностные качества, оценка поступков и пр.);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воспитание у ребенка уважения к себе, сознательного отношения к своей деятельности;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развитие эмоций;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воспитание этически ценных способов общения в соответствии с нормами и правилами жизни в обществе.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77" marR="29877" marT="32413" marB="32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содействие развитию монологической и диалогической речи;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обогащение словаря: образных выражений, сравнений, эпитетов, синонимов, антонимов и пр.;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овладение выразительными средствами общения: словесными (регулированием темпа, громкости, произнесения, интонации и др.) и невербальными (мимикой, пантомимикой, позами, жестами).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77" marR="29877" marT="32413" marB="32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приобщение к высокохудожественной литературе;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развитие воображения;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приобщение к совместной дизайн-деятельности по моделированию элементов костюма, декораций, атрибутов;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создание выразительного художественного образа;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коллективной работы при создании многофигурных сюжетных композиций;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обучение самостоятельному нахождению приемов изображения, материалов.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77" marR="29877" marT="32413" marB="32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согласование действий и сопровождающей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их речи;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умение воплощать в творческом движении настроение, характер и процесс развития образа;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выразительность исполнения основных видов движений.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77" marR="29877" marT="32413" marB="32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48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476672"/>
            <a:ext cx="7113984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dirty="0" smtClean="0"/>
              <a:t>ТЕАТР </a:t>
            </a:r>
          </a:p>
          <a:p>
            <a:pPr marL="0" indent="0" algn="ctr">
              <a:buNone/>
            </a:pPr>
            <a:r>
              <a:rPr lang="ru-RU" sz="8800" dirty="0" smtClean="0"/>
              <a:t>на ФАРТУКЕ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87331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0"/>
            <a:ext cx="5473700" cy="6858000"/>
          </a:xfrm>
          <a:ln/>
        </p:spPr>
      </p:pic>
    </p:spTree>
    <p:extLst>
      <p:ext uri="{BB962C8B-B14F-4D97-AF65-F5344CB8AC3E}">
        <p14:creationId xmlns:p14="http://schemas.microsoft.com/office/powerpoint/2010/main" val="25972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0"/>
            <a:ext cx="6192838" cy="6858000"/>
          </a:xfrm>
          <a:ln/>
        </p:spPr>
      </p:pic>
    </p:spTree>
    <p:extLst>
      <p:ext uri="{BB962C8B-B14F-4D97-AF65-F5344CB8AC3E}">
        <p14:creationId xmlns:p14="http://schemas.microsoft.com/office/powerpoint/2010/main" val="149350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0"/>
            <a:ext cx="5689600" cy="6858000"/>
          </a:xfrm>
          <a:ln/>
        </p:spPr>
      </p:pic>
    </p:spTree>
    <p:extLst>
      <p:ext uri="{BB962C8B-B14F-4D97-AF65-F5344CB8AC3E}">
        <p14:creationId xmlns:p14="http://schemas.microsoft.com/office/powerpoint/2010/main" val="309813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0"/>
            <a:ext cx="5761038" cy="6858000"/>
          </a:xfrm>
          <a:ln/>
        </p:spPr>
      </p:pic>
    </p:spTree>
    <p:extLst>
      <p:ext uri="{BB962C8B-B14F-4D97-AF65-F5344CB8AC3E}">
        <p14:creationId xmlns:p14="http://schemas.microsoft.com/office/powerpoint/2010/main" val="41743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0"/>
            <a:ext cx="6121400" cy="6858000"/>
          </a:xfrm>
          <a:ln/>
        </p:spPr>
      </p:pic>
    </p:spTree>
    <p:extLst>
      <p:ext uri="{BB962C8B-B14F-4D97-AF65-F5344CB8AC3E}">
        <p14:creationId xmlns:p14="http://schemas.microsoft.com/office/powerpoint/2010/main" val="5741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260350"/>
            <a:ext cx="6768752" cy="61928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Если игра для ребенка – это способ существования, способ познания и освоения окружающего мира, то театрализованная игра – это шаг к искусству, начало художественной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62577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50938" y="549275"/>
            <a:ext cx="7993062" cy="55768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Игра – наиболее доступный ребенку и интересный для него способ переработки и выражения впечатлений, знаний и эмоций. </a:t>
            </a:r>
          </a:p>
          <a:p>
            <a:r>
              <a:rPr lang="ru-RU" dirty="0"/>
              <a:t>Театрализация - это в первую очередь импровизация, оживление предметов и звуков. </a:t>
            </a:r>
          </a:p>
          <a:p>
            <a:r>
              <a:rPr lang="ru-RU" b="1" i="1" dirty="0"/>
              <a:t>Театрализованная игра </a:t>
            </a:r>
            <a:r>
              <a:rPr lang="ru-RU" dirty="0"/>
              <a:t>как один из ее видов является эффективным средством социализации дошкольника в процессе осмысления им нравственного подтекста литературного или фольклорного произведения.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0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Особенности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Театр - всесторонне развивает ребенка: </a:t>
            </a:r>
          </a:p>
          <a:p>
            <a:r>
              <a:rPr lang="ru-RU" dirty="0" smtClean="0"/>
              <a:t>формируя </a:t>
            </a:r>
            <a:r>
              <a:rPr lang="ru-RU" dirty="0"/>
              <a:t>знания об окружающем мире; </a:t>
            </a:r>
          </a:p>
          <a:p>
            <a:r>
              <a:rPr lang="ru-RU" dirty="0" smtClean="0"/>
              <a:t>активизируя </a:t>
            </a:r>
            <a:r>
              <a:rPr lang="ru-RU" dirty="0"/>
              <a:t>и расширяя у детей словарный запас, совершенствуя у них звукопроизношение, грамматический строй и навыки связной речи, ее темп и выразительность; </a:t>
            </a:r>
          </a:p>
          <a:p>
            <a:r>
              <a:rPr lang="ru-RU" dirty="0" smtClean="0"/>
              <a:t>развивая </a:t>
            </a:r>
            <a:r>
              <a:rPr lang="ru-RU" dirty="0"/>
              <a:t>у детей психические процессы (внимание, память, восприятие, мышление, воображение); </a:t>
            </a:r>
          </a:p>
          <a:p>
            <a:r>
              <a:rPr lang="ru-RU" dirty="0" smtClean="0"/>
              <a:t>формируя </a:t>
            </a:r>
            <a:r>
              <a:rPr lang="ru-RU" dirty="0"/>
              <a:t>у детей представление о театре как об искусстве, воспитывая у малышей интерес к театрально-игровой деятельности, совершенствуя их музыкальные способности при создании художественного образа; </a:t>
            </a:r>
          </a:p>
          <a:p>
            <a:r>
              <a:rPr lang="ru-RU" dirty="0" smtClean="0"/>
              <a:t>совершенствуя </a:t>
            </a:r>
            <a:r>
              <a:rPr lang="ru-RU" dirty="0"/>
              <a:t>у детей моторику, координацию, плавность, переключаемость и целенаправлен </a:t>
            </a:r>
            <a:r>
              <a:rPr lang="ru-RU" dirty="0" err="1"/>
              <a:t>ность</a:t>
            </a:r>
            <a:r>
              <a:rPr lang="ru-RU" dirty="0"/>
              <a:t> движений; </a:t>
            </a:r>
          </a:p>
          <a:p>
            <a:r>
              <a:rPr lang="ru-RU" dirty="0" smtClean="0"/>
              <a:t>развивая </a:t>
            </a:r>
            <a:r>
              <a:rPr lang="ru-RU" dirty="0"/>
              <a:t>эмоционально-волевую сферу ребенка.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3648" y="260648"/>
            <a:ext cx="7560840" cy="6336704"/>
          </a:xfrm>
        </p:spPr>
        <p:txBody>
          <a:bodyPr/>
          <a:lstStyle/>
          <a:p>
            <a:r>
              <a:rPr lang="ru-RU" sz="2800" dirty="0"/>
              <a:t>Для осуществления театрализованной деятельности в ДОУ необходимы различные виды театров, которые способны, с одной стороны, удивить ребенка интересной игрушкой, привлечь его внимание игрой, занимательным сюжетом, выразительной интонацией, движениями </a:t>
            </a:r>
          </a:p>
          <a:p>
            <a:r>
              <a:rPr lang="ru-RU" sz="2800" dirty="0"/>
              <a:t>С другой стороны, для ребенка главное – получить радость от общения со взрослыми, сверстниками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16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Игры в кукольный театр: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Настольный театр. </a:t>
            </a:r>
          </a:p>
          <a:p>
            <a:pPr marL="0" indent="0">
              <a:buNone/>
            </a:pPr>
            <a:r>
              <a:rPr lang="ru-RU" dirty="0"/>
              <a:t>• Театр на руке. </a:t>
            </a:r>
          </a:p>
          <a:p>
            <a:pPr marL="0" indent="0">
              <a:buNone/>
            </a:pPr>
            <a:r>
              <a:rPr lang="ru-RU" dirty="0"/>
              <a:t>• Напольные куклы. </a:t>
            </a:r>
          </a:p>
          <a:p>
            <a:pPr marL="0" indent="0">
              <a:buNone/>
            </a:pPr>
            <a:r>
              <a:rPr lang="ru-RU" dirty="0"/>
              <a:t>• Стендовый театр. </a:t>
            </a:r>
          </a:p>
          <a:p>
            <a:pPr marL="0" indent="0">
              <a:buNone/>
            </a:pPr>
            <a:r>
              <a:rPr lang="ru-RU" dirty="0"/>
              <a:t>• Верховые куклы. </a:t>
            </a:r>
          </a:p>
          <a:p>
            <a:r>
              <a:rPr lang="ru-RU" dirty="0" smtClean="0"/>
              <a:t>Театр </a:t>
            </a:r>
            <a:r>
              <a:rPr lang="ru-RU" dirty="0"/>
              <a:t>живой </a:t>
            </a:r>
            <a:r>
              <a:rPr lang="ru-RU" dirty="0" smtClean="0"/>
              <a:t>куклы</a:t>
            </a:r>
          </a:p>
          <a:p>
            <a:r>
              <a:rPr lang="ru-RU" dirty="0" smtClean="0"/>
              <a:t>Театр на фартуке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играх-драматизациях ребенок, исполняя роль в качестве «артиста», самостоятельно создает образ с помощью комплекса средств </a:t>
            </a:r>
            <a:r>
              <a:rPr lang="ru-RU" dirty="0" smtClean="0"/>
              <a:t>выразительности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8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332656"/>
            <a:ext cx="7741295" cy="6191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Театрализованная </a:t>
            </a:r>
            <a:r>
              <a:rPr lang="ru-RU" dirty="0"/>
              <a:t>деятельность в детском саду организационно может пронизывать все режимные моменты: </a:t>
            </a:r>
            <a:endParaRPr lang="ru-RU" dirty="0" smtClean="0"/>
          </a:p>
          <a:p>
            <a:r>
              <a:rPr lang="ru-RU" dirty="0" smtClean="0"/>
              <a:t>включаться </a:t>
            </a:r>
            <a:r>
              <a:rPr lang="ru-RU" dirty="0"/>
              <a:t>во все занятия,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совместную деятельность детей и взрослых в свободное время, </a:t>
            </a:r>
            <a:endParaRPr lang="ru-RU" dirty="0" smtClean="0"/>
          </a:p>
          <a:p>
            <a:r>
              <a:rPr lang="ru-RU" dirty="0" smtClean="0"/>
              <a:t>осуществляться </a:t>
            </a:r>
            <a:r>
              <a:rPr lang="ru-RU" dirty="0"/>
              <a:t>в самостоятельной деятельности </a:t>
            </a:r>
            <a:r>
              <a:rPr lang="ru-RU" dirty="0" smtClean="0"/>
              <a:t>детей,</a:t>
            </a:r>
          </a:p>
          <a:p>
            <a:r>
              <a:rPr lang="ru-RU" dirty="0" smtClean="0"/>
              <a:t>может </a:t>
            </a:r>
            <a:r>
              <a:rPr lang="ru-RU" dirty="0"/>
              <a:t>быть органично включена в работу различных студий и кружков; </a:t>
            </a:r>
            <a:endParaRPr lang="ru-RU" dirty="0" smtClean="0"/>
          </a:p>
          <a:p>
            <a:r>
              <a:rPr lang="ru-RU" dirty="0" smtClean="0"/>
              <a:t>продукты </a:t>
            </a:r>
            <a:r>
              <a:rPr lang="ru-RU" dirty="0"/>
              <a:t>театрализованной деятельности (инсценировки, драматизации, спектакли, концерты и др.) могут вноситься в содержание праздников, </a:t>
            </a:r>
            <a:r>
              <a:rPr lang="ru-RU" dirty="0" smtClean="0"/>
              <a:t>развлечений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83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Театрализованная игра на занятиях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Во </a:t>
            </a:r>
            <a:r>
              <a:rPr lang="ru-RU" dirty="0"/>
              <a:t>время занятий педагог включает театрализованную игру </a:t>
            </a:r>
            <a:r>
              <a:rPr lang="ru-RU" i="1" dirty="0"/>
              <a:t>как игровой прием </a:t>
            </a:r>
            <a:r>
              <a:rPr lang="ru-RU" dirty="0"/>
              <a:t>и форму обучения детей. В занятие вводятся персонажи, которые помогают детям усвоить те или иные знания, умения и навыки. Игровая форма проведения занятия способствует раскрепощению ребенка, созданию атмосферы свободы и игре.</a:t>
            </a:r>
          </a:p>
        </p:txBody>
      </p:sp>
    </p:spTree>
    <p:extLst>
      <p:ext uri="{BB962C8B-B14F-4D97-AF65-F5344CB8AC3E}">
        <p14:creationId xmlns:p14="http://schemas.microsoft.com/office/powerpoint/2010/main" val="251655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Свободная совместная деятельность детей и взрослых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совместная деятельность детей на прогулке, вне занятий. Сюда </a:t>
            </a:r>
            <a:r>
              <a:rPr lang="ru-RU" dirty="0" smtClean="0"/>
              <a:t>включаются:</a:t>
            </a:r>
          </a:p>
          <a:p>
            <a:r>
              <a:rPr lang="ru-RU" dirty="0" smtClean="0"/>
              <a:t> </a:t>
            </a:r>
            <a:r>
              <a:rPr lang="ru-RU" dirty="0"/>
              <a:t>игровые ситуации прогулок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организация игр в игровых комнатах, </a:t>
            </a:r>
            <a:endParaRPr lang="ru-RU" dirty="0" smtClean="0"/>
          </a:p>
          <a:p>
            <a:r>
              <a:rPr lang="ru-RU" dirty="0" smtClean="0"/>
              <a:t>чтение </a:t>
            </a:r>
            <a:r>
              <a:rPr lang="ru-RU" dirty="0"/>
              <a:t>художественной литературы с последующим обыгрыванием сюжетных эпизодов вне занятий в течение дня, </a:t>
            </a:r>
            <a:endParaRPr lang="ru-RU" dirty="0" smtClean="0"/>
          </a:p>
          <a:p>
            <a:r>
              <a:rPr lang="ru-RU" dirty="0" smtClean="0"/>
              <a:t>игры-рисования </a:t>
            </a:r>
            <a:r>
              <a:rPr lang="ru-RU" dirty="0"/>
              <a:t>на свободную тему, </a:t>
            </a:r>
            <a:endParaRPr lang="ru-RU" dirty="0" smtClean="0"/>
          </a:p>
          <a:p>
            <a:r>
              <a:rPr lang="ru-RU" dirty="0" smtClean="0"/>
              <a:t>строительные </a:t>
            </a:r>
            <a:r>
              <a:rPr lang="ru-RU" dirty="0"/>
              <a:t>игры с драматизацией.</a:t>
            </a:r>
          </a:p>
        </p:txBody>
      </p:sp>
    </p:spTree>
    <p:extLst>
      <p:ext uri="{BB962C8B-B14F-4D97-AF65-F5344CB8AC3E}">
        <p14:creationId xmlns:p14="http://schemas.microsoft.com/office/powerpoint/2010/main" val="383133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Театрализованная игра в самостоятельной деятельности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самостоятельных детских играх отражаются персонажи и сюжеты, взволновавшие детей</a:t>
            </a:r>
            <a:r>
              <a:rPr lang="ru-RU" dirty="0" smtClean="0"/>
              <a:t>.. </a:t>
            </a:r>
            <a:r>
              <a:rPr lang="ru-RU" dirty="0"/>
              <a:t>Яркие сюжеты, игры, хороводы, усвоенные в совместной свободной деятельности детей и взрослых, в играх-занятиях, также способствуют возникновению самостоятельной театрализованной игры детей.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673617"/>
      </p:ext>
    </p:extLst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529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Шары</vt:lpstr>
      <vt:lpstr>1_Шары</vt:lpstr>
      <vt:lpstr>2_Шары</vt:lpstr>
      <vt:lpstr>3_Шары</vt:lpstr>
      <vt:lpstr>4_Шары</vt:lpstr>
      <vt:lpstr>Развитие художественно-творческих способностей дошкольников в театрализованной деятельности</vt:lpstr>
      <vt:lpstr>Презентация PowerPoint</vt:lpstr>
      <vt:lpstr>Особенности </vt:lpstr>
      <vt:lpstr>Презентация PowerPoint</vt:lpstr>
      <vt:lpstr>Игры в кукольный театр: </vt:lpstr>
      <vt:lpstr>Презентация PowerPoint</vt:lpstr>
      <vt:lpstr>Театрализованная игра на занятиях</vt:lpstr>
      <vt:lpstr>Свободная совместная деятельность детей и взрослых</vt:lpstr>
      <vt:lpstr>Театрализованная игра в самостоятельной деятельности детей</vt:lpstr>
      <vt:lpstr>Комплекс взаимосвязанных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7</cp:revision>
  <cp:lastPrinted>2013-10-16T09:56:01Z</cp:lastPrinted>
  <dcterms:created xsi:type="dcterms:W3CDTF">2013-10-10T09:28:15Z</dcterms:created>
  <dcterms:modified xsi:type="dcterms:W3CDTF">2013-11-26T12:18:42Z</dcterms:modified>
</cp:coreProperties>
</file>